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0275213" cy="4280376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E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" d="100"/>
          <a:sy n="10" d="100"/>
        </p:scale>
        <p:origin x="2180" y="-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A39F00BB-9BE6-BAA2-A785-A612BCC178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926424A-57AC-1FDA-56CD-BC1BB0C31B8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5C3C1-A56C-3C45-A076-A5B4C57D96D0}" type="datetimeFigureOut">
              <a:rPr lang="it-IT" smtClean="0"/>
              <a:t>28/04/2026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611FB34-8B67-0A94-7367-BC3C096F91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B9BDDAD-F408-6C04-375D-1EBFD8CE5E6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230436-23FD-8F4F-9103-3FD964292E4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511348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6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ucida Sans" panose="020B0602030504020204" pitchFamily="34" charset="77"/>
              </a:defRPr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ucida Sans" panose="020B0602030504020204" pitchFamily="34" charset="77"/>
              </a:defRPr>
            </a:lvl1pPr>
          </a:lstStyle>
          <a:p>
            <a:fld id="{8641F0D4-174E-4350-A207-1A13CB095EB5}" type="datetimeFigureOut">
              <a:rPr lang="it-IT" smtClean="0"/>
              <a:pPr/>
              <a:t>28/04/2026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1241425"/>
            <a:ext cx="23685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ucida Sans" panose="020B0602030504020204" pitchFamily="34" charset="77"/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ucida Sans" panose="020B0602030504020204" pitchFamily="34" charset="77"/>
              </a:defRPr>
            </a:lvl1pPr>
          </a:lstStyle>
          <a:p>
            <a:fld id="{73E9B000-B58A-43A7-83FD-8BE1CCF49A5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9898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507730" rtl="0" eaLnBrk="1" latinLnBrk="0" hangingPunct="1">
      <a:defRPr sz="4603" b="0" i="0" kern="1200">
        <a:solidFill>
          <a:schemeClr val="tx1"/>
        </a:solidFill>
        <a:latin typeface="Lucida Sans" panose="020B0602030504020204" pitchFamily="34" charset="77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Lucida Sans" panose="020B0602030504020204" pitchFamily="34" charset="77"/>
              </a:defRPr>
            </a:lvl1pPr>
          </a:lstStyle>
          <a:p>
            <a:fld id="{377A17D1-2893-4DF0-913A-43B68DB937A9}" type="datetimeFigureOut">
              <a:rPr lang="it-IT" smtClean="0"/>
              <a:pPr/>
              <a:t>28/04/2026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Lucida Sans" panose="020B0602030504020204" pitchFamily="34" charset="77"/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Lucida Sans" panose="020B0602030504020204" pitchFamily="34" charset="77"/>
              </a:defRPr>
            </a:lvl1pPr>
          </a:lstStyle>
          <a:p>
            <a:fld id="{B62B4A67-7FC2-4FC0-AB26-80284695CBE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4701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8160" y="11394520"/>
            <a:ext cx="21518880" cy="25010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C055DF9-0092-87C3-32E1-98CD999A83CE}"/>
              </a:ext>
            </a:extLst>
          </p:cNvPr>
          <p:cNvSpPr txBox="1"/>
          <p:nvPr userDrawn="1"/>
        </p:nvSpPr>
        <p:spPr>
          <a:xfrm>
            <a:off x="31546800" y="207046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FA975D38-A447-7F7F-8D24-E13D076CA31E}"/>
              </a:ext>
            </a:extLst>
          </p:cNvPr>
          <p:cNvSpPr txBox="1"/>
          <p:nvPr userDrawn="1"/>
        </p:nvSpPr>
        <p:spPr>
          <a:xfrm>
            <a:off x="24544463" y="39536249"/>
            <a:ext cx="43982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Funded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by the European Union </a:t>
            </a:r>
            <a:r>
              <a:rPr lang="en-US" sz="1800" i="1">
                <a:ln>
                  <a:noFill/>
                </a:ln>
                <a:solidFill>
                  <a:srgbClr val="00484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(Grant n°.101136123)</a:t>
            </a:r>
            <a:r>
              <a:rPr lang="en-US" sz="1800">
                <a:ln>
                  <a:noFill/>
                </a:ln>
                <a:solidFill>
                  <a:srgbClr val="00484A"/>
                </a:solidFill>
                <a:effectLst/>
                <a:latin typeface="Calibri Light" panose="020F0302020204030204" pitchFamily="34" charset="0"/>
                <a:ea typeface="Arial Unicode MS"/>
                <a:cs typeface="Arial Unicode MS"/>
              </a:rPr>
              <a:t>.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Views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and opinions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expressed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are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however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those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of the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author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(s)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only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and do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not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necessarily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reflect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those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of the European Union or CINEA.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Neither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the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European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Union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nor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the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granting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authority can be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held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responsible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 for </a:t>
            </a:r>
            <a:r>
              <a:rPr lang="it-IT" sz="2000" i="1" err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them</a:t>
            </a:r>
            <a:r>
              <a:rPr lang="it-IT" sz="2000" i="1">
                <a:solidFill>
                  <a:schemeClr val="tx1"/>
                </a:solidFill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1026" name="Picture 2" descr="Communicating about your EU-funded project">
            <a:extLst>
              <a:ext uri="{FF2B5EF4-FFF2-40B4-BE49-F238E27FC236}">
                <a16:creationId xmlns:a16="http://schemas.microsoft.com/office/drawing/2014/main" id="{236FE391-ACD7-6E75-42BA-294EA9D382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8529" y="38515521"/>
            <a:ext cx="3913784" cy="82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54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b="0" i="0" kern="1200">
          <a:solidFill>
            <a:schemeClr val="tx2"/>
          </a:solidFill>
          <a:latin typeface="Lucida Sans" panose="020B0602030504020204" pitchFamily="34" charset="77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b="0" i="0" kern="1200">
          <a:solidFill>
            <a:schemeClr val="tx1"/>
          </a:solidFill>
          <a:latin typeface="Lucida Sans" panose="020B0602030504020204" pitchFamily="34" charset="77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b="0" i="0" kern="1200">
          <a:solidFill>
            <a:schemeClr val="tx1"/>
          </a:solidFill>
          <a:latin typeface="Lucida Sans" panose="020B0602030504020204" pitchFamily="34" charset="77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b="0" i="0" kern="1200">
          <a:solidFill>
            <a:schemeClr val="tx1"/>
          </a:solidFill>
          <a:latin typeface="Lucida Sans" panose="020B0602030504020204" pitchFamily="34" charset="77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b="0" i="0" kern="1200">
          <a:solidFill>
            <a:schemeClr val="tx1"/>
          </a:solidFill>
          <a:latin typeface="Lucida Sans" panose="020B0602030504020204" pitchFamily="34" charset="77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481" userDrawn="1">
          <p15:clr>
            <a:srgbClr val="F26B43"/>
          </p15:clr>
        </p15:guide>
        <p15:guide id="2" pos="949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3" Type="http://schemas.openxmlformats.org/officeDocument/2006/relationships/hyperlink" Target="mailto:matteo.gilardi@sintef.no" TargetMode="Externa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2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A54398EF-DE0A-914D-44A4-E6A56B1DF59D}"/>
              </a:ext>
            </a:extLst>
          </p:cNvPr>
          <p:cNvSpPr/>
          <p:nvPr/>
        </p:nvSpPr>
        <p:spPr>
          <a:xfrm>
            <a:off x="1641034" y="6446558"/>
            <a:ext cx="26583446" cy="4571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883B1BA8-A608-3927-8DF9-390AE5D17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258" y="16517"/>
            <a:ext cx="22792955" cy="3256134"/>
          </a:xfrm>
          <a:prstGeom prst="rect">
            <a:avLst/>
          </a:prstGeom>
        </p:spPr>
      </p:pic>
      <p:sp>
        <p:nvSpPr>
          <p:cNvPr id="18" name="Rectangle 94">
            <a:extLst>
              <a:ext uri="{FF2B5EF4-FFF2-40B4-BE49-F238E27FC236}">
                <a16:creationId xmlns:a16="http://schemas.microsoft.com/office/drawing/2014/main" id="{5B81FF1E-9D73-4C07-975D-6E1D8C9AB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1034" y="3808434"/>
            <a:ext cx="27624422" cy="249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4405" tIns="37202" rIns="74405" bIns="0">
            <a:spAutoFit/>
          </a:bodyPr>
          <a:lstStyle/>
          <a:p>
            <a:pPr defTabSz="744538">
              <a:defRPr/>
            </a:pPr>
            <a:r>
              <a:rPr lang="en-US" sz="80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Recovery of alcohols in Aqueous Streams from Stabilized Pyrolysis Oil and Stabilized Deoxygenated Pyrolysis Oil Process</a:t>
            </a:r>
            <a:endParaRPr lang="en-GB" sz="8000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95">
            <a:extLst>
              <a:ext uri="{FF2B5EF4-FFF2-40B4-BE49-F238E27FC236}">
                <a16:creationId xmlns:a16="http://schemas.microsoft.com/office/drawing/2014/main" id="{3D85073B-E3AA-4CB5-AA9F-482E2A20D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1034" y="7233088"/>
            <a:ext cx="12842944" cy="69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4405" tIns="37202" rIns="74405" bIns="37202">
            <a:spAutoFit/>
          </a:bodyPr>
          <a:lstStyle/>
          <a:p>
            <a:pPr marL="371475" indent="-371475" defTabSz="744538" eaLnBrk="0" hangingPunct="0">
              <a:spcBef>
                <a:spcPct val="50000"/>
              </a:spcBef>
            </a:pPr>
            <a:r>
              <a:rPr lang="en-US" sz="4000">
                <a:solidFill>
                  <a:schemeClr val="bg2">
                    <a:lumMod val="1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Contact: matteo.gilardi@sintef.no</a:t>
            </a:r>
            <a:r>
              <a:rPr lang="en-US" sz="400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GB" sz="4000"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SINTEF Industry</a:t>
            </a:r>
          </a:p>
        </p:txBody>
      </p:sp>
      <p:sp>
        <p:nvSpPr>
          <p:cNvPr id="22" name="Rectangle 96">
            <a:extLst>
              <a:ext uri="{FF2B5EF4-FFF2-40B4-BE49-F238E27FC236}">
                <a16:creationId xmlns:a16="http://schemas.microsoft.com/office/drawing/2014/main" id="{D82BDDF5-2E3D-45AE-8AA7-BE3758FF6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1034" y="6559534"/>
            <a:ext cx="23073862" cy="69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4405" tIns="37202" rIns="74405" bIns="37202">
            <a:spAutoFit/>
          </a:bodyPr>
          <a:lstStyle/>
          <a:p>
            <a:pPr defTabSz="744538"/>
            <a:r>
              <a:rPr lang="en-GB" sz="4000">
                <a:latin typeface="Calibri" panose="020F0502020204030204" pitchFamily="34" charset="0"/>
                <a:ea typeface="Gill Sans" charset="0"/>
                <a:cs typeface="Calibri" panose="020F0502020204030204" pitchFamily="34" charset="0"/>
              </a:rPr>
              <a:t>Authors</a:t>
            </a:r>
            <a:r>
              <a:rPr lang="en-GB" sz="400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it-IT" sz="4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4000">
                <a:latin typeface="Calibri" panose="020F0502020204030204" pitchFamily="34" charset="0"/>
                <a:cs typeface="Calibri" panose="020F0502020204030204" pitchFamily="34" charset="0"/>
              </a:rPr>
              <a:t>Matteo Gilardi</a:t>
            </a:r>
            <a:r>
              <a:rPr lang="it-IT" sz="4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4000" dirty="0" err="1">
                <a:latin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de-DE" sz="4000">
                <a:latin typeface="Calibri" panose="020F0502020204030204" pitchFamily="34" charset="0"/>
                <a:cs typeface="Calibri" panose="020F0502020204030204" pitchFamily="34" charset="0"/>
              </a:rPr>
              <a:t> Trinh</a:t>
            </a:r>
            <a:r>
              <a:rPr lang="de-DE" sz="4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4000">
                <a:latin typeface="Calibri" panose="020F0502020204030204" pitchFamily="34" charset="0"/>
                <a:cs typeface="Calibri" panose="020F0502020204030204" pitchFamily="34" charset="0"/>
              </a:rPr>
              <a:t>Bernd Wittgens</a:t>
            </a:r>
            <a:endParaRPr lang="en-GB" sz="4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F89CEC7-F8D3-98C5-2652-555F8F3FA4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034" y="963067"/>
            <a:ext cx="7879873" cy="3143836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473E3537-43E0-5F06-0D9C-72E3C0E842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272" y="38185621"/>
            <a:ext cx="18658984" cy="230436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0D75D78-1F68-0B88-29E1-B9DB255640D8}"/>
              </a:ext>
            </a:extLst>
          </p:cNvPr>
          <p:cNvSpPr txBox="1"/>
          <p:nvPr/>
        </p:nvSpPr>
        <p:spPr>
          <a:xfrm>
            <a:off x="1359676" y="38394423"/>
            <a:ext cx="2651419" cy="464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err="1"/>
              <a:t>fuelup-project.eu</a:t>
            </a:r>
            <a:endParaRPr lang="it-IT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62F19F31-25AC-FCC5-FD3D-ED05F99C0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7204" y="38545787"/>
            <a:ext cx="339444" cy="33944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8BDE873-A8A1-091B-8E1D-5660DFC595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22" y="39216913"/>
            <a:ext cx="327871" cy="29976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9D02203-56D5-11FF-3DE6-D6EDE2EE7B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22" y="39832040"/>
            <a:ext cx="346481" cy="339445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D1D45E72-4B2E-657E-81F6-39966C790CE8}"/>
              </a:ext>
            </a:extLst>
          </p:cNvPr>
          <p:cNvSpPr txBox="1"/>
          <p:nvPr/>
        </p:nvSpPr>
        <p:spPr>
          <a:xfrm>
            <a:off x="1359676" y="39045711"/>
            <a:ext cx="2651419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b="0" i="0">
                <a:solidFill>
                  <a:srgbClr val="536471"/>
                </a:solidFill>
                <a:effectLst/>
                <a:latin typeface="TwitterChirp"/>
              </a:rPr>
              <a:t>@FuelUp_Project</a:t>
            </a:r>
            <a:endParaRPr lang="it-IT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5D44403-76F4-73E8-8877-F8625713A8C4}"/>
              </a:ext>
            </a:extLst>
          </p:cNvPr>
          <p:cNvSpPr txBox="1"/>
          <p:nvPr/>
        </p:nvSpPr>
        <p:spPr>
          <a:xfrm>
            <a:off x="1352187" y="39694896"/>
            <a:ext cx="2651419" cy="464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>
                <a:latin typeface="Calibri" panose="020F0502020204030204" pitchFamily="34" charset="0"/>
                <a:cs typeface="Calibri" panose="020F0502020204030204" pitchFamily="34" charset="0"/>
              </a:rPr>
              <a:t>FUEL-UP Project</a:t>
            </a:r>
            <a:endParaRPr lang="it-IT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64C4C3-3F04-47B3-39CD-2537713897FF}"/>
              </a:ext>
            </a:extLst>
          </p:cNvPr>
          <p:cNvSpPr txBox="1"/>
          <p:nvPr/>
        </p:nvSpPr>
        <p:spPr>
          <a:xfrm>
            <a:off x="452153" y="8003912"/>
            <a:ext cx="14623434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800" b="1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1FC72A-4580-3EAA-CCF5-0880B9921098}"/>
              </a:ext>
            </a:extLst>
          </p:cNvPr>
          <p:cNvSpPr txBox="1"/>
          <p:nvPr/>
        </p:nvSpPr>
        <p:spPr>
          <a:xfrm>
            <a:off x="15560902" y="8058273"/>
            <a:ext cx="13843474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1">
              <a:spcBef>
                <a:spcPts val="1200"/>
              </a:spcBef>
              <a:buSzPts val="1600"/>
            </a:pPr>
            <a:r>
              <a:rPr lang="en-GB" sz="4800" b="1" dirty="0">
                <a:solidFill>
                  <a:schemeClr val="bg1"/>
                </a:solidFill>
              </a:rPr>
              <a:t>Results and discussion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9C28F7-9C67-BFD5-27B2-C200F85221E9}"/>
              </a:ext>
            </a:extLst>
          </p:cNvPr>
          <p:cNvSpPr txBox="1"/>
          <p:nvPr/>
        </p:nvSpPr>
        <p:spPr>
          <a:xfrm>
            <a:off x="682193" y="15408841"/>
            <a:ext cx="14393394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1">
              <a:spcBef>
                <a:spcPts val="1200"/>
              </a:spcBef>
              <a:buSzPts val="1600"/>
            </a:pPr>
            <a:r>
              <a:rPr lang="vi-VN" sz="4800" b="1">
                <a:solidFill>
                  <a:schemeClr val="bg1"/>
                </a:solidFill>
              </a:rPr>
              <a:t>Process design and optimization</a:t>
            </a:r>
            <a:endParaRPr lang="en-US" sz="4800" b="1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C26A11-3EEC-E618-7ECE-02E3E8DBBA83}"/>
              </a:ext>
            </a:extLst>
          </p:cNvPr>
          <p:cNvSpPr txBox="1"/>
          <p:nvPr/>
        </p:nvSpPr>
        <p:spPr>
          <a:xfrm>
            <a:off x="15683948" y="30020153"/>
            <a:ext cx="13831903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659DC5-6C06-2516-7FC4-B4FA2749E8B0}"/>
              </a:ext>
            </a:extLst>
          </p:cNvPr>
          <p:cNvSpPr txBox="1"/>
          <p:nvPr/>
        </p:nvSpPr>
        <p:spPr>
          <a:xfrm>
            <a:off x="15765470" y="35370100"/>
            <a:ext cx="14021962" cy="8309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4800" b="1">
                <a:solidFill>
                  <a:schemeClr val="bg1"/>
                </a:solidFill>
              </a:rPr>
              <a:t>References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8F35B22-0C33-8726-6DC6-8F30FB08868E}"/>
              </a:ext>
            </a:extLst>
          </p:cNvPr>
          <p:cNvSpPr txBox="1"/>
          <p:nvPr/>
        </p:nvSpPr>
        <p:spPr>
          <a:xfrm>
            <a:off x="947204" y="33509112"/>
            <a:ext cx="1361790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it-IT" sz="3800" dirty="0"/>
              <a:t>The main overall process targets are:</a:t>
            </a:r>
            <a:endParaRPr lang="en-US" sz="3800" dirty="0"/>
          </a:p>
          <a:p>
            <a:pPr marL="1028700" lvl="1" indent="-571500" algn="just">
              <a:buFont typeface="Wingdings" panose="05000000000000000000" pitchFamily="2" charset="2"/>
              <a:buChar char="Ø"/>
            </a:pPr>
            <a:r>
              <a:rPr lang="it-IT" sz="3800" b="1" dirty="0"/>
              <a:t>99.9% recovery of methanol </a:t>
            </a:r>
            <a:r>
              <a:rPr lang="it-IT" sz="3800" dirty="0"/>
              <a:t>and </a:t>
            </a:r>
            <a:r>
              <a:rPr lang="it-IT" sz="3800" b="1" dirty="0"/>
              <a:t>99.99 vol%</a:t>
            </a:r>
            <a:r>
              <a:rPr lang="it-IT" sz="3800" dirty="0"/>
              <a:t> methanol-rich stream </a:t>
            </a:r>
            <a:r>
              <a:rPr lang="it-IT" sz="3800" b="1" dirty="0"/>
              <a:t>purity</a:t>
            </a:r>
            <a:r>
              <a:rPr lang="it-IT" sz="3800" dirty="0"/>
              <a:t>;</a:t>
            </a:r>
            <a:endParaRPr lang="en-US" sz="3800" dirty="0"/>
          </a:p>
          <a:p>
            <a:pPr marL="1028700" lvl="1" indent="-571500" algn="just">
              <a:buFont typeface="Wingdings" panose="05000000000000000000" pitchFamily="2" charset="2"/>
              <a:buChar char="Ø"/>
            </a:pPr>
            <a:r>
              <a:rPr lang="it-IT" sz="3800" b="1" dirty="0"/>
              <a:t>95% recovery of ethanol</a:t>
            </a:r>
            <a:r>
              <a:rPr lang="it-IT" sz="3800" dirty="0"/>
              <a:t>, at </a:t>
            </a:r>
            <a:r>
              <a:rPr lang="it-IT" sz="3800" b="1" dirty="0"/>
              <a:t>azeotropic composition </a:t>
            </a:r>
            <a:r>
              <a:rPr lang="it-IT" sz="3800" dirty="0"/>
              <a:t>(96 wt%).</a:t>
            </a:r>
            <a:endParaRPr lang="en-US" sz="3800" dirty="0"/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8EF4E72A-4AD3-F27C-B115-282B07A1C4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092557"/>
              </p:ext>
            </p:extLst>
          </p:nvPr>
        </p:nvGraphicFramePr>
        <p:xfrm>
          <a:off x="1421295" y="28340275"/>
          <a:ext cx="13831902" cy="50596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49521">
                  <a:extLst>
                    <a:ext uri="{9D8B030D-6E8A-4147-A177-3AD203B41FA5}">
                      <a16:colId xmlns:a16="http://schemas.microsoft.com/office/drawing/2014/main" val="2903147155"/>
                    </a:ext>
                  </a:extLst>
                </a:gridCol>
                <a:gridCol w="12082381">
                  <a:extLst>
                    <a:ext uri="{9D8B030D-6E8A-4147-A177-3AD203B41FA5}">
                      <a16:colId xmlns:a16="http://schemas.microsoft.com/office/drawing/2014/main" val="3773953535"/>
                    </a:ext>
                  </a:extLst>
                </a:gridCol>
              </a:tblGrid>
              <a:tr h="468374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Column</a:t>
                      </a:r>
                      <a:endParaRPr lang="en-US" sz="36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Specifications</a:t>
                      </a:r>
                      <a:endParaRPr lang="en-US" sz="36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36210"/>
                  </a:ext>
                </a:extLst>
              </a:tr>
              <a:tr h="93674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Col1</a:t>
                      </a:r>
                      <a:endParaRPr lang="en-US" sz="36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- 99.5% recovery of ethanol (and close to 100% of methanol) on the top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n-US" sz="3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</a:t>
                      </a: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99.5% recovery of H2O in the bottom.</a:t>
                      </a:r>
                      <a:endParaRPr lang="en-US" sz="36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911906"/>
                  </a:ext>
                </a:extLst>
              </a:tr>
              <a:tr h="93674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Col2</a:t>
                      </a:r>
                      <a:endParaRPr lang="en-US" sz="36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- 99.99 vol% methanol purity in distillate</a:t>
                      </a:r>
                      <a:endParaRPr lang="en-US" sz="36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</a:endParaRP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n-US" sz="3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</a:t>
                      </a: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Residual methanol in the bottom 0.04 vol% (lowest methanol loss achievable)</a:t>
                      </a:r>
                      <a:endParaRPr lang="en-US" sz="36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400223"/>
                  </a:ext>
                </a:extLst>
              </a:tr>
              <a:tr h="936748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Col3</a:t>
                      </a:r>
                      <a:endParaRPr lang="en-US" sz="36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buFontTx/>
                        <a:buNone/>
                      </a:pP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- 95 vol% ethanol recovery in distillate.</a:t>
                      </a:r>
                    </a:p>
                    <a:p>
                      <a:pPr marL="0" lvl="0" indent="0" algn="just">
                        <a:buFontTx/>
                        <a:buNone/>
                      </a:pP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- 99.5 vol% recovery of 1-propanol in the bottom</a:t>
                      </a:r>
                      <a:endParaRPr lang="en-US" sz="36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244570"/>
                  </a:ext>
                </a:extLst>
              </a:tr>
              <a:tr h="63146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Col4</a:t>
                      </a:r>
                      <a:endParaRPr lang="en-US" sz="36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- 30 wt% Acetic Acid purity in the bottom </a:t>
                      </a:r>
                    </a:p>
                    <a:p>
                      <a:pPr marL="0" lvl="0" indent="0" algn="just">
                        <a:buFont typeface="+mj-lt"/>
                        <a:buNone/>
                      </a:pPr>
                      <a:r>
                        <a:rPr lang="en-US" sz="3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- </a:t>
                      </a:r>
                      <a:r>
                        <a:rPr lang="it-IT" sz="3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Reflux ratio=5</a:t>
                      </a:r>
                      <a:endParaRPr lang="en-US" sz="36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874041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94CA734F-66DB-EECB-DB9E-7AEF7608AA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119821"/>
              </p:ext>
            </p:extLst>
          </p:nvPr>
        </p:nvGraphicFramePr>
        <p:xfrm>
          <a:off x="15668506" y="10604455"/>
          <a:ext cx="14156384" cy="24384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152500">
                  <a:extLst>
                    <a:ext uri="{9D8B030D-6E8A-4147-A177-3AD203B41FA5}">
                      <a16:colId xmlns:a16="http://schemas.microsoft.com/office/drawing/2014/main" val="3390732660"/>
                    </a:ext>
                  </a:extLst>
                </a:gridCol>
                <a:gridCol w="6001942">
                  <a:extLst>
                    <a:ext uri="{9D8B030D-6E8A-4147-A177-3AD203B41FA5}">
                      <a16:colId xmlns:a16="http://schemas.microsoft.com/office/drawing/2014/main" val="3497771940"/>
                    </a:ext>
                  </a:extLst>
                </a:gridCol>
                <a:gridCol w="6001942">
                  <a:extLst>
                    <a:ext uri="{9D8B030D-6E8A-4147-A177-3AD203B41FA5}">
                      <a16:colId xmlns:a16="http://schemas.microsoft.com/office/drawing/2014/main" val="4254929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Column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Total number of theoretical stages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Optimal feed tray (from the top)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380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Col1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30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12 (SDPO), 18 (SPO)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36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Col2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55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18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254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Col3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30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17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572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Col4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25</a:t>
                      </a:r>
                      <a:endParaRPr lang="en-US" sz="3200" b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b="0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12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718890"/>
                  </a:ext>
                </a:extLst>
              </a:tr>
            </a:tbl>
          </a:graphicData>
        </a:graphic>
      </p:graphicFrame>
      <p:grpSp>
        <p:nvGrpSpPr>
          <p:cNvPr id="19" name="Group 18">
            <a:extLst>
              <a:ext uri="{FF2B5EF4-FFF2-40B4-BE49-F238E27FC236}">
                <a16:creationId xmlns:a16="http://schemas.microsoft.com/office/drawing/2014/main" id="{FF2310CD-F392-E031-0FB8-64163F205CD2}"/>
              </a:ext>
            </a:extLst>
          </p:cNvPr>
          <p:cNvGrpSpPr/>
          <p:nvPr/>
        </p:nvGrpSpPr>
        <p:grpSpPr>
          <a:xfrm>
            <a:off x="15714736" y="13960029"/>
            <a:ext cx="14063667" cy="6326125"/>
            <a:chOff x="15753070" y="15506774"/>
            <a:chExt cx="14063667" cy="632612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3B2B536-2DBA-D757-747D-AC7305BFB2BB}"/>
                </a:ext>
              </a:extLst>
            </p:cNvPr>
            <p:cNvGrpSpPr/>
            <p:nvPr/>
          </p:nvGrpSpPr>
          <p:grpSpPr>
            <a:xfrm>
              <a:off x="15753070" y="15506774"/>
              <a:ext cx="14063667" cy="5710470"/>
              <a:chOff x="15613475" y="12321011"/>
              <a:chExt cx="14063667" cy="5710470"/>
            </a:xfrm>
          </p:grpSpPr>
          <p:pic>
            <p:nvPicPr>
              <p:cNvPr id="29" name="Picture 28" descr="A graph with a green line&#10;&#10;AI-generated content may be incorrect.">
                <a:extLst>
                  <a:ext uri="{FF2B5EF4-FFF2-40B4-BE49-F238E27FC236}">
                    <a16:creationId xmlns:a16="http://schemas.microsoft.com/office/drawing/2014/main" id="{B99C7BAD-57CD-D979-0C5B-D3A4AABF8B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13475" y="12440508"/>
                <a:ext cx="3587832" cy="2677563"/>
              </a:xfrm>
              <a:prstGeom prst="rect">
                <a:avLst/>
              </a:prstGeom>
              <a:noFill/>
            </p:spPr>
          </p:pic>
          <p:pic>
            <p:nvPicPr>
              <p:cNvPr id="30" name="Picture 29" descr="A graph of different stages&#10;&#10;AI-generated content may be incorrect.">
                <a:extLst>
                  <a:ext uri="{FF2B5EF4-FFF2-40B4-BE49-F238E27FC236}">
                    <a16:creationId xmlns:a16="http://schemas.microsoft.com/office/drawing/2014/main" id="{7891089C-BDC3-B533-03ED-67E685F4A8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55751" y="15124734"/>
                <a:ext cx="3668432" cy="2815541"/>
              </a:xfrm>
              <a:prstGeom prst="rect">
                <a:avLst/>
              </a:prstGeom>
              <a:noFill/>
            </p:spPr>
          </p:pic>
          <p:pic>
            <p:nvPicPr>
              <p:cNvPr id="31" name="Picture 30" descr="A graph of different stages&#10;&#10;AI-generated content may be incorrect.">
                <a:extLst>
                  <a:ext uri="{FF2B5EF4-FFF2-40B4-BE49-F238E27FC236}">
                    <a16:creationId xmlns:a16="http://schemas.microsoft.com/office/drawing/2014/main" id="{5F562D00-ECC5-33F0-9C2A-CC3C85006A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16372" y="15228958"/>
                <a:ext cx="3432191" cy="2692275"/>
              </a:xfrm>
              <a:prstGeom prst="rect">
                <a:avLst/>
              </a:prstGeom>
              <a:noFill/>
            </p:spPr>
          </p:pic>
          <p:pic>
            <p:nvPicPr>
              <p:cNvPr id="32" name="Picture 31" descr="A graph with a green line&#10;&#10;AI-generated content may be incorrect.">
                <a:extLst>
                  <a:ext uri="{FF2B5EF4-FFF2-40B4-BE49-F238E27FC236}">
                    <a16:creationId xmlns:a16="http://schemas.microsoft.com/office/drawing/2014/main" id="{B547D765-2C12-A6CE-A483-123088BF7B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93203" y="12321011"/>
                <a:ext cx="3365695" cy="2734186"/>
              </a:xfrm>
              <a:prstGeom prst="rect">
                <a:avLst/>
              </a:prstGeom>
              <a:noFill/>
            </p:spPr>
          </p:pic>
          <p:pic>
            <p:nvPicPr>
              <p:cNvPr id="33" name="Picture 32" descr="A graph with a green line&#10;&#10;AI-generated content may be incorrect.">
                <a:extLst>
                  <a:ext uri="{FF2B5EF4-FFF2-40B4-BE49-F238E27FC236}">
                    <a16:creationId xmlns:a16="http://schemas.microsoft.com/office/drawing/2014/main" id="{12532AFE-3815-2D1A-EC92-0BD25823CB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2147"/>
              <a:stretch/>
            </p:blipFill>
            <p:spPr bwMode="auto">
              <a:xfrm>
                <a:off x="22775626" y="12520281"/>
                <a:ext cx="3206486" cy="2511785"/>
              </a:xfrm>
              <a:prstGeom prst="rect">
                <a:avLst/>
              </a:prstGeom>
              <a:noFill/>
            </p:spPr>
          </p:pic>
          <p:pic>
            <p:nvPicPr>
              <p:cNvPr id="34" name="Picture 33" descr="A graph of a number of stages&#10;&#10;AI-generated content may be incorrect.">
                <a:extLst>
                  <a:ext uri="{FF2B5EF4-FFF2-40B4-BE49-F238E27FC236}">
                    <a16:creationId xmlns:a16="http://schemas.microsoft.com/office/drawing/2014/main" id="{5A317AF8-8D6A-44C6-F8C7-DF483AB7DC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009"/>
              <a:stretch/>
            </p:blipFill>
            <p:spPr bwMode="auto">
              <a:xfrm>
                <a:off x="22780843" y="14941035"/>
                <a:ext cx="3411313" cy="3090446"/>
              </a:xfrm>
              <a:prstGeom prst="rect">
                <a:avLst/>
              </a:prstGeom>
              <a:noFill/>
            </p:spPr>
          </p:pic>
          <p:pic>
            <p:nvPicPr>
              <p:cNvPr id="35" name="Picture 34" descr="A graph with a line drawn on it&#10;&#10;AI-generated content may be incorrect.">
                <a:extLst>
                  <a:ext uri="{FF2B5EF4-FFF2-40B4-BE49-F238E27FC236}">
                    <a16:creationId xmlns:a16="http://schemas.microsoft.com/office/drawing/2014/main" id="{4F868C46-5DD9-DC2F-2AC2-AADDBCE589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r="10978"/>
              <a:stretch/>
            </p:blipFill>
            <p:spPr bwMode="auto">
              <a:xfrm>
                <a:off x="26311448" y="12378775"/>
                <a:ext cx="3365694" cy="2474406"/>
              </a:xfrm>
              <a:prstGeom prst="rect">
                <a:avLst/>
              </a:prstGeom>
              <a:noFill/>
            </p:spPr>
          </p:pic>
          <p:pic>
            <p:nvPicPr>
              <p:cNvPr id="36" name="Picture 35" descr="A graph with different colored lines&#10;&#10;AI-generated content may be incorrect.">
                <a:extLst>
                  <a:ext uri="{FF2B5EF4-FFF2-40B4-BE49-F238E27FC236}">
                    <a16:creationId xmlns:a16="http://schemas.microsoft.com/office/drawing/2014/main" id="{D4C15DB7-8E39-2B0F-1DE4-DA267C0C6C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1807"/>
              <a:stretch/>
            </p:blipFill>
            <p:spPr bwMode="auto">
              <a:xfrm>
                <a:off x="26506698" y="15015628"/>
                <a:ext cx="3157985" cy="2999702"/>
              </a:xfrm>
              <a:prstGeom prst="rect">
                <a:avLst/>
              </a:prstGeom>
              <a:noFill/>
            </p:spPr>
          </p:pic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B2E1BE06-C583-D8A1-0D54-0CBE2F5DED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72290" y="12460854"/>
                <a:ext cx="0" cy="5352421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9654DF74-DD8D-4679-ECB7-00CAF2F7A2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52469" y="12417479"/>
                <a:ext cx="0" cy="5352421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C8E6E751-AFA9-F7BB-BBFB-5882F4EC3B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49133" y="12440508"/>
                <a:ext cx="0" cy="5352421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84144C6-4200-7720-E66F-FBC301011946}"/>
                </a:ext>
              </a:extLst>
            </p:cNvPr>
            <p:cNvSpPr txBox="1"/>
            <p:nvPr/>
          </p:nvSpPr>
          <p:spPr>
            <a:xfrm>
              <a:off x="16481659" y="21136858"/>
              <a:ext cx="2449938" cy="677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vi-VN" sz="3800">
                  <a:solidFill>
                    <a:schemeClr val="bg2">
                      <a:lumMod val="10000"/>
                    </a:schemeClr>
                  </a:solidFill>
                  <a:effectLst/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Column </a:t>
              </a:r>
              <a:r>
                <a:rPr lang="en-US" sz="3800">
                  <a:solidFill>
                    <a:schemeClr val="bg2">
                      <a:lumMod val="10000"/>
                    </a:schemeClr>
                  </a:solidFill>
                  <a:effectLst/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1</a:t>
              </a:r>
              <a:endParaRPr lang="en-US" sz="38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977D787-76E3-E13A-10EF-6788FC1D5912}"/>
                </a:ext>
              </a:extLst>
            </p:cNvPr>
            <p:cNvSpPr txBox="1"/>
            <p:nvPr/>
          </p:nvSpPr>
          <p:spPr>
            <a:xfrm>
              <a:off x="20155264" y="21103556"/>
              <a:ext cx="2449938" cy="677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vi-VN" sz="3800">
                  <a:solidFill>
                    <a:schemeClr val="bg2">
                      <a:lumMod val="10000"/>
                    </a:schemeClr>
                  </a:solidFill>
                  <a:effectLst/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Column </a:t>
              </a:r>
              <a:r>
                <a:rPr lang="vi-VN" sz="3800">
                  <a:solidFill>
                    <a:schemeClr val="bg2">
                      <a:lumMod val="10000"/>
                    </a:schemeClr>
                  </a:solidFill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2</a:t>
              </a:r>
              <a:endParaRPr lang="en-US" sz="38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41AA0C2-E01E-F6E4-C48F-6EFEB47C9952}"/>
                </a:ext>
              </a:extLst>
            </p:cNvPr>
            <p:cNvSpPr txBox="1"/>
            <p:nvPr/>
          </p:nvSpPr>
          <p:spPr>
            <a:xfrm>
              <a:off x="23641459" y="21143876"/>
              <a:ext cx="2449938" cy="677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vi-VN" sz="3800">
                  <a:solidFill>
                    <a:schemeClr val="bg2">
                      <a:lumMod val="10000"/>
                    </a:schemeClr>
                  </a:solidFill>
                  <a:effectLst/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Column </a:t>
              </a:r>
              <a:r>
                <a:rPr lang="vi-VN" sz="3800">
                  <a:solidFill>
                    <a:schemeClr val="bg2">
                      <a:lumMod val="10000"/>
                    </a:schemeClr>
                  </a:solidFill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3</a:t>
              </a:r>
              <a:endParaRPr lang="en-US" sz="38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EA067FB-7C25-3ABE-9B7D-CF56202A91C2}"/>
                </a:ext>
              </a:extLst>
            </p:cNvPr>
            <p:cNvSpPr txBox="1"/>
            <p:nvPr/>
          </p:nvSpPr>
          <p:spPr>
            <a:xfrm>
              <a:off x="27127654" y="21155791"/>
              <a:ext cx="2449938" cy="677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vi-VN" sz="3800">
                  <a:solidFill>
                    <a:schemeClr val="bg2">
                      <a:lumMod val="10000"/>
                    </a:schemeClr>
                  </a:solidFill>
                  <a:effectLst/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Column </a:t>
              </a:r>
              <a:r>
                <a:rPr lang="vi-VN" sz="3800">
                  <a:solidFill>
                    <a:schemeClr val="bg2">
                      <a:lumMod val="10000"/>
                    </a:schemeClr>
                  </a:solidFill>
                  <a:latin typeface="Calibri Light" panose="020F0302020204030204" pitchFamily="34" charset="0"/>
                  <a:ea typeface="Arial Unicode MS"/>
                  <a:cs typeface="Times New Roman" panose="02020603050405020304" pitchFamily="18" charset="0"/>
                </a:rPr>
                <a:t>4</a:t>
              </a:r>
              <a:endParaRPr lang="en-US" sz="380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ABC12513-B330-EEF8-392B-A5001FA6265B}"/>
              </a:ext>
            </a:extLst>
          </p:cNvPr>
          <p:cNvSpPr txBox="1"/>
          <p:nvPr/>
        </p:nvSpPr>
        <p:spPr>
          <a:xfrm>
            <a:off x="15829319" y="13097178"/>
            <a:ext cx="1357505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Optimized temperature and liquid composition </a:t>
            </a:r>
            <a:r>
              <a:rPr lang="vi-VN" sz="3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profiles</a:t>
            </a:r>
            <a:endParaRPr lang="en-US" sz="3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4D6E7009-C2FE-EE7F-5EA7-39C276A11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319507"/>
              </p:ext>
            </p:extLst>
          </p:nvPr>
        </p:nvGraphicFramePr>
        <p:xfrm>
          <a:off x="16628811" y="21276606"/>
          <a:ext cx="11988989" cy="24384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262201">
                  <a:extLst>
                    <a:ext uri="{9D8B030D-6E8A-4147-A177-3AD203B41FA5}">
                      <a16:colId xmlns:a16="http://schemas.microsoft.com/office/drawing/2014/main" val="177742247"/>
                    </a:ext>
                  </a:extLst>
                </a:gridCol>
                <a:gridCol w="4261434">
                  <a:extLst>
                    <a:ext uri="{9D8B030D-6E8A-4147-A177-3AD203B41FA5}">
                      <a16:colId xmlns:a16="http://schemas.microsoft.com/office/drawing/2014/main" val="337847563"/>
                    </a:ext>
                  </a:extLst>
                </a:gridCol>
                <a:gridCol w="5465354">
                  <a:extLst>
                    <a:ext uri="{9D8B030D-6E8A-4147-A177-3AD203B41FA5}">
                      <a16:colId xmlns:a16="http://schemas.microsoft.com/office/drawing/2014/main" val="38852554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Column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Reboiler duty [kW]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Condenser duty [kW]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654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Col1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867.8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2666.5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5163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Col2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648.9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648.7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596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Col3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286.3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286.2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72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Col4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20 428.5</a:t>
                      </a:r>
                      <a:endParaRPr lang="en-US" sz="32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it-IT" sz="3200" dirty="0">
                          <a:ln>
                            <a:noFill/>
                          </a:ln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20 429.1</a:t>
                      </a:r>
                      <a:endParaRPr lang="en-US" sz="32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Times New Roman" panose="02020603050405020304" pitchFamily="18" charset="0"/>
                        <a:ea typeface="Arial Unicode MS"/>
                        <a:cs typeface="Arial Unicode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465911"/>
                  </a:ext>
                </a:extLst>
              </a:tr>
            </a:tbl>
          </a:graphicData>
        </a:graphic>
      </p:graphicFrame>
      <p:grpSp>
        <p:nvGrpSpPr>
          <p:cNvPr id="37" name="Group 36">
            <a:extLst>
              <a:ext uri="{FF2B5EF4-FFF2-40B4-BE49-F238E27FC236}">
                <a16:creationId xmlns:a16="http://schemas.microsoft.com/office/drawing/2014/main" id="{C7466CFA-4D44-518D-8E19-297CE81302EA}"/>
              </a:ext>
            </a:extLst>
          </p:cNvPr>
          <p:cNvGrpSpPr/>
          <p:nvPr/>
        </p:nvGrpSpPr>
        <p:grpSpPr>
          <a:xfrm>
            <a:off x="684618" y="19073636"/>
            <a:ext cx="14933586" cy="9203931"/>
            <a:chOff x="631283" y="17796390"/>
            <a:chExt cx="14933586" cy="9203931"/>
          </a:xfrm>
        </p:grpSpPr>
        <p:pic>
          <p:nvPicPr>
            <p:cNvPr id="25" name="Picture 24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6B8069A3-C608-007B-B38D-1863D67AB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36" y="19522089"/>
              <a:ext cx="14069255" cy="7478232"/>
            </a:xfrm>
            <a:prstGeom prst="rect">
              <a:avLst/>
            </a:prstGeom>
            <a:noFill/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362B49C-34FF-600B-F24F-E88C0B6F3F59}"/>
                </a:ext>
              </a:extLst>
            </p:cNvPr>
            <p:cNvSpPr txBox="1"/>
            <p:nvPr/>
          </p:nvSpPr>
          <p:spPr>
            <a:xfrm>
              <a:off x="631283" y="17796390"/>
              <a:ext cx="13865331" cy="18466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3800" dirty="0"/>
                <a:t>Process flowsheet of the distillation train for methanol, ethanol, and acetic acid recovery from SPO aqueous phase (capacity: 3082 kg/h) and SDPO aqueous phase (capacity: 3082 kg/h)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DAD3747-1F3B-53BC-85E9-2948B9F7F63F}"/>
                </a:ext>
              </a:extLst>
            </p:cNvPr>
            <p:cNvSpPr txBox="1"/>
            <p:nvPr/>
          </p:nvSpPr>
          <p:spPr>
            <a:xfrm>
              <a:off x="9315939" y="20417544"/>
              <a:ext cx="346886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vi-VN" sz="2000" dirty="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Ethanol</a:t>
              </a:r>
              <a:endParaRPr lang="nb-NO" sz="2000" dirty="0">
                <a:solidFill>
                  <a:srgbClr val="00484A"/>
                </a:solidFill>
                <a:latin typeface="Calibri Light" panose="020F0302020204030204" pitchFamily="34" charset="0"/>
                <a:cs typeface="Times New Roman" panose="02020603050405020304" pitchFamily="18" charset="0"/>
              </a:endParaRPr>
            </a:p>
            <a:p>
              <a:r>
                <a:rPr lang="vi-VN" sz="2000" dirty="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sz="2000" dirty="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azeotropic c</a:t>
              </a:r>
              <a:r>
                <a:rPr lang="vi-VN" sz="2000" dirty="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omposition</a:t>
              </a:r>
              <a:r>
                <a:rPr lang="nb-NO" sz="2000" dirty="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)</a:t>
              </a:r>
              <a:endParaRPr lang="en-US" sz="2000" dirty="0">
                <a:solidFill>
                  <a:srgbClr val="00484A"/>
                </a:solidFill>
                <a:latin typeface="Calibri Light" panose="020F03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CDCFDE2-3081-9FB2-6CA9-05B1BB985D5D}"/>
                </a:ext>
              </a:extLst>
            </p:cNvPr>
            <p:cNvSpPr txBox="1"/>
            <p:nvPr/>
          </p:nvSpPr>
          <p:spPr>
            <a:xfrm>
              <a:off x="6592839" y="19850741"/>
              <a:ext cx="165701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b-NO" sz="2000" err="1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Methanol</a:t>
              </a:r>
              <a:r>
                <a:rPr lang="vi-VN" sz="200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 (</a:t>
              </a:r>
              <a:r>
                <a:rPr lang="nb-NO" sz="200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99.99 </a:t>
              </a:r>
              <a:r>
                <a:rPr lang="nb-NO" sz="2000" err="1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wt</a:t>
              </a:r>
              <a:r>
                <a:rPr lang="nb-NO" sz="200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%)</a:t>
              </a:r>
              <a:endParaRPr lang="en-US" sz="2000">
                <a:solidFill>
                  <a:srgbClr val="00484A"/>
                </a:solidFill>
                <a:latin typeface="Calibri Light" panose="020F03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F8C2F8B-B0D5-7DD5-131F-CFA71088EE09}"/>
                </a:ext>
              </a:extLst>
            </p:cNvPr>
            <p:cNvSpPr txBox="1"/>
            <p:nvPr/>
          </p:nvSpPr>
          <p:spPr>
            <a:xfrm>
              <a:off x="13924859" y="25166042"/>
              <a:ext cx="164001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nb-NO" sz="2000" err="1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Acetic</a:t>
              </a:r>
              <a:r>
                <a:rPr lang="nb-NO" sz="200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 Acid</a:t>
              </a:r>
            </a:p>
            <a:p>
              <a:r>
                <a:rPr lang="vi-VN" sz="200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nb-NO" sz="200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30 </a:t>
              </a:r>
              <a:r>
                <a:rPr lang="nb-NO" sz="2000" err="1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wt</a:t>
              </a:r>
              <a:r>
                <a:rPr lang="nb-NO" sz="2000">
                  <a:solidFill>
                    <a:srgbClr val="00484A"/>
                  </a:solidFill>
                  <a:latin typeface="Calibri Light" panose="020F0302020204030204" pitchFamily="34" charset="0"/>
                  <a:cs typeface="Times New Roman" panose="02020603050405020304" pitchFamily="18" charset="0"/>
                </a:rPr>
                <a:t>%)</a:t>
              </a:r>
              <a:endParaRPr lang="en-US" sz="2000">
                <a:solidFill>
                  <a:srgbClr val="00484A"/>
                </a:solidFill>
                <a:latin typeface="Calibri Light" panose="020F03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601618CC-D44E-6E61-583D-1C1698CD4148}"/>
              </a:ext>
            </a:extLst>
          </p:cNvPr>
          <p:cNvSpPr txBox="1"/>
          <p:nvPr/>
        </p:nvSpPr>
        <p:spPr>
          <a:xfrm>
            <a:off x="15791235" y="20307851"/>
            <a:ext cx="14377031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Energy requirements of the simulated process</a:t>
            </a:r>
            <a:endParaRPr lang="vi-VN" sz="38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9CD1EED-6364-04E5-943D-4EBA52A15DEC}"/>
              </a:ext>
            </a:extLst>
          </p:cNvPr>
          <p:cNvSpPr txBox="1"/>
          <p:nvPr/>
        </p:nvSpPr>
        <p:spPr>
          <a:xfrm>
            <a:off x="15700896" y="30928440"/>
            <a:ext cx="14077507" cy="44165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800" dirty="0"/>
              <a:t>From SPO and SDPO aqueous phase, </a:t>
            </a:r>
            <a:r>
              <a:rPr lang="en-US" sz="3800" b="1" dirty="0"/>
              <a:t>high recovery rates </a:t>
            </a:r>
            <a:r>
              <a:rPr lang="en-US" sz="3800" dirty="0"/>
              <a:t>(99.5% and 95% </a:t>
            </a:r>
            <a:r>
              <a:rPr lang="en-US" sz="3800" b="1" dirty="0"/>
              <a:t>for methanol and ethanol</a:t>
            </a:r>
            <a:r>
              <a:rPr lang="en-US" sz="3800" dirty="0"/>
              <a:t>, respectively) </a:t>
            </a:r>
            <a:r>
              <a:rPr lang="en-US" sz="3800" b="1" dirty="0"/>
              <a:t>and high purity </a:t>
            </a:r>
            <a:r>
              <a:rPr lang="en-US" sz="3800" dirty="0"/>
              <a:t>(99.99 vol% and 96 vol%, respectively) </a:t>
            </a:r>
            <a:r>
              <a:rPr lang="en-US" sz="3800" b="1" dirty="0"/>
              <a:t>can be achieved </a:t>
            </a:r>
            <a:r>
              <a:rPr lang="en-US" sz="3800" dirty="0"/>
              <a:t>adopting a </a:t>
            </a:r>
            <a:r>
              <a:rPr lang="en-US" sz="3800" b="1" dirty="0"/>
              <a:t>simple process layout </a:t>
            </a:r>
            <a:r>
              <a:rPr lang="en-US" sz="3800" dirty="0"/>
              <a:t>made up of three distillation columns.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800" b="1" dirty="0"/>
              <a:t>Recovery of heavier compounds </a:t>
            </a:r>
            <a:r>
              <a:rPr lang="en-US" sz="3800" dirty="0"/>
              <a:t>by means of distillation is </a:t>
            </a:r>
            <a:r>
              <a:rPr lang="en-US" sz="3800" b="1" dirty="0"/>
              <a:t>not economically feasible </a:t>
            </a:r>
            <a:r>
              <a:rPr lang="en-US" sz="3800" dirty="0"/>
              <a:t>due to low concentrations and associated high energy costs.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F290AF-3335-C66D-3FF4-FF0EA4F5551C}"/>
              </a:ext>
            </a:extLst>
          </p:cNvPr>
          <p:cNvSpPr txBox="1"/>
          <p:nvPr/>
        </p:nvSpPr>
        <p:spPr>
          <a:xfrm>
            <a:off x="323079" y="8933181"/>
            <a:ext cx="14881581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3800" dirty="0"/>
              <a:t>BTG’s process upgrades bio-oil in two steps: selective hydrogenation at mild conditions yields Stabilized Pyrolysis Oil (SPO), which is then deoxygenated at higher temperatures and moderate pressures to produce Stabilized Deoxygenated Pyrolysis Oil (SDPO).</a:t>
            </a:r>
          </a:p>
          <a:p>
            <a:pPr marL="571500" indent="-5715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3800" dirty="0"/>
              <a:t>In the FUEL-UP project, a distillation system is studied to </a:t>
            </a:r>
            <a:r>
              <a:rPr lang="en-US" sz="3800" b="1" dirty="0"/>
              <a:t>recover alcohols from the aqueous phases of both SPO and SDPO-production</a:t>
            </a:r>
            <a:r>
              <a:rPr lang="en-US" sz="3800" dirty="0"/>
              <a:t>.</a:t>
            </a:r>
          </a:p>
          <a:p>
            <a:pPr marL="571500" indent="-57150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3800" dirty="0"/>
              <a:t>The presented work involves </a:t>
            </a:r>
            <a:r>
              <a:rPr lang="en-US" sz="3800" b="1" dirty="0"/>
              <a:t>process design, modeling, verification, and optimization</a:t>
            </a:r>
            <a:r>
              <a:rPr lang="en-US" sz="3800" dirty="0"/>
              <a:t> to develop an efficient separation train for recovering value-added products from pyrolysis aqueous side streams, while aiming to reduce energy consumption and maximize product recovery.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5CC6CD-8852-F569-BF5D-509307A4F166}"/>
              </a:ext>
            </a:extLst>
          </p:cNvPr>
          <p:cNvSpPr txBox="1"/>
          <p:nvPr/>
        </p:nvSpPr>
        <p:spPr>
          <a:xfrm>
            <a:off x="15791235" y="24006653"/>
            <a:ext cx="14224308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vi-VN" sz="3800" b="1" dirty="0"/>
              <a:t>M</a:t>
            </a:r>
            <a:r>
              <a:rPr lang="en-US" sz="3800" b="1" dirty="0"/>
              <a:t>ethanol and ethanol </a:t>
            </a:r>
            <a:r>
              <a:rPr lang="en-US" sz="3800" dirty="0"/>
              <a:t>can be </a:t>
            </a:r>
            <a:r>
              <a:rPr lang="en-US" sz="3800" b="1" dirty="0"/>
              <a:t>recovered at reasonable costs</a:t>
            </a:r>
            <a:endParaRPr lang="vi-VN" sz="3800" b="1" dirty="0"/>
          </a:p>
          <a:p>
            <a:pPr marL="571500" indent="-5715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800" dirty="0"/>
              <a:t>36% of the total steam requirements are needed to purify methanol to grade A or grade AA (both require 99.85 </a:t>
            </a:r>
            <a:r>
              <a:rPr lang="en-US" sz="3800" dirty="0" err="1"/>
              <a:t>wt</a:t>
            </a:r>
            <a:r>
              <a:rPr lang="en-US" sz="3800" dirty="0"/>
              <a:t>% of purity) </a:t>
            </a:r>
            <a:r>
              <a:rPr lang="vi-VN" sz="3800" dirty="0"/>
              <a:t>and </a:t>
            </a:r>
            <a:r>
              <a:rPr lang="nb-NO" sz="3800" dirty="0"/>
              <a:t>t</a:t>
            </a:r>
            <a:r>
              <a:rPr lang="en-US" sz="3800" dirty="0"/>
              <a:t>he recovered ethanol (azeotropic grade)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800" dirty="0"/>
              <a:t>The </a:t>
            </a:r>
            <a:r>
              <a:rPr lang="en-US" sz="3800" b="1" dirty="0"/>
              <a:t>r</a:t>
            </a:r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ecovery of Acetic acid is not economically feasible, since the estimated heat requirement is over 600 MJ/kg of recovered Acetic acid. </a:t>
            </a:r>
          </a:p>
          <a:p>
            <a:pPr marL="571500" indent="-5715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48% of the total steam requirement is needed in the first column to remove</a:t>
            </a:r>
            <a:r>
              <a:rPr lang="en-US" sz="3800" dirty="0"/>
              <a:t> most of the </a:t>
            </a:r>
            <a:r>
              <a:rPr lang="en-US" sz="3800" b="1" dirty="0"/>
              <a:t>water content </a:t>
            </a:r>
            <a:r>
              <a:rPr lang="en-US" sz="3800" dirty="0"/>
              <a:t>(~85 vol% of the feed).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CFBA22A-0D60-3F36-C16E-DE748A244AB0}"/>
              </a:ext>
            </a:extLst>
          </p:cNvPr>
          <p:cNvSpPr txBox="1"/>
          <p:nvPr/>
        </p:nvSpPr>
        <p:spPr>
          <a:xfrm>
            <a:off x="936632" y="27525064"/>
            <a:ext cx="14210589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dirty="0"/>
              <a:t>Design specifications for each distillation column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5F9E194-AB96-CA21-12DE-82D71C256347}"/>
              </a:ext>
            </a:extLst>
          </p:cNvPr>
          <p:cNvSpPr txBox="1"/>
          <p:nvPr/>
        </p:nvSpPr>
        <p:spPr>
          <a:xfrm>
            <a:off x="936632" y="35902490"/>
            <a:ext cx="1399612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The optimal number of trays and feed position are chosen to balance investment and operating costs.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543DBB9-8A75-14B9-96E2-7DDB63463337}"/>
              </a:ext>
            </a:extLst>
          </p:cNvPr>
          <p:cNvSpPr txBox="1"/>
          <p:nvPr/>
        </p:nvSpPr>
        <p:spPr>
          <a:xfrm>
            <a:off x="599844" y="16329776"/>
            <a:ext cx="14685482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800" b="1" dirty="0"/>
              <a:t>NRTL model</a:t>
            </a:r>
            <a:r>
              <a:rPr lang="en-US" sz="3800" dirty="0"/>
              <a:t> coefficients have been </a:t>
            </a:r>
            <a:r>
              <a:rPr lang="en-US" sz="3800" b="1" dirty="0"/>
              <a:t>regressed</a:t>
            </a:r>
            <a:r>
              <a:rPr lang="en-US" sz="3800" dirty="0"/>
              <a:t> in Aspen PLUS V14 </a:t>
            </a:r>
            <a:r>
              <a:rPr lang="en-US" sz="4000" dirty="0"/>
              <a:t>(licensed by SINTEF) </a:t>
            </a:r>
            <a:r>
              <a:rPr lang="en-US" sz="3800" dirty="0"/>
              <a:t>using the Maximum Likelihood algorithm following the same procedure adopted in Gilardi et al. [1] and implemented to </a:t>
            </a:r>
            <a:r>
              <a:rPr lang="en-US" sz="3800" b="1" dirty="0"/>
              <a:t>COCO-COFE process simulator </a:t>
            </a:r>
            <a:r>
              <a:rPr lang="en-US" sz="3800" dirty="0"/>
              <a:t>for this study.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C994F8D-D992-1B7C-8230-8FDBCBD8B74C}"/>
              </a:ext>
            </a:extLst>
          </p:cNvPr>
          <p:cNvSpPr txBox="1"/>
          <p:nvPr/>
        </p:nvSpPr>
        <p:spPr>
          <a:xfrm>
            <a:off x="15756426" y="36278387"/>
            <a:ext cx="1396644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effectLst/>
                <a:latin typeface="Calibri Light" panose="020F0302020204030204" pitchFamily="34" charset="0"/>
                <a:ea typeface="Arial Unicode MS"/>
              </a:rPr>
              <a:t>1. M. Gilardi, F. Bisotti, A. Tobiesen, H. K. Knuutila, and D. Bonalumi, ‘An approach for VLE model development, validation, and implementation in Aspen Plus for amine blends in CO2 capture: the HS3 solvent case study’, </a:t>
            </a:r>
            <a:r>
              <a:rPr lang="en-US" sz="3200" i="1" dirty="0">
                <a:effectLst/>
                <a:latin typeface="Calibri Light" panose="020F0302020204030204" pitchFamily="34" charset="0"/>
                <a:ea typeface="Arial Unicode MS"/>
              </a:rPr>
              <a:t>Int. J. </a:t>
            </a:r>
            <a:r>
              <a:rPr lang="en-US" sz="3200" i="1" dirty="0" err="1">
                <a:effectLst/>
                <a:latin typeface="Calibri Light" panose="020F0302020204030204" pitchFamily="34" charset="0"/>
                <a:ea typeface="Arial Unicode MS"/>
              </a:rPr>
              <a:t>Greenh</a:t>
            </a:r>
            <a:r>
              <a:rPr lang="en-US" sz="3200" i="1" dirty="0">
                <a:effectLst/>
                <a:latin typeface="Calibri Light" panose="020F0302020204030204" pitchFamily="34" charset="0"/>
                <a:ea typeface="Arial Unicode MS"/>
              </a:rPr>
              <a:t>. Gas Control</a:t>
            </a:r>
            <a:r>
              <a:rPr lang="en-US" sz="3200" dirty="0">
                <a:effectLst/>
                <a:latin typeface="Calibri Light" panose="020F0302020204030204" pitchFamily="34" charset="0"/>
                <a:ea typeface="Arial Unicode MS"/>
              </a:rPr>
              <a:t>, vol. 126, p. 103911, Jun. 2023,</a:t>
            </a:r>
            <a:endParaRPr lang="en-US" sz="3600" dirty="0">
              <a:effectLst/>
              <a:latin typeface="Times New Roman" panose="02020603050405020304" pitchFamily="18" charset="0"/>
              <a:ea typeface="Arial Unicode M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0C42024-ED73-A441-CF7B-A907E28CE750}"/>
              </a:ext>
            </a:extLst>
          </p:cNvPr>
          <p:cNvSpPr txBox="1"/>
          <p:nvPr/>
        </p:nvSpPr>
        <p:spPr>
          <a:xfrm>
            <a:off x="15807851" y="9208014"/>
            <a:ext cx="13958093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800" dirty="0"/>
              <a:t>The </a:t>
            </a:r>
            <a:r>
              <a:rPr lang="en-US" sz="3800" b="1" dirty="0"/>
              <a:t>optimal thermodynamic sizing </a:t>
            </a:r>
            <a:r>
              <a:rPr lang="en-US" sz="3800" dirty="0"/>
              <a:t>of each column (total number of stages and feed positioning) </a:t>
            </a:r>
          </a:p>
        </p:txBody>
      </p:sp>
      <p:pic>
        <p:nvPicPr>
          <p:cNvPr id="1028" name="Picture 4" descr="AmsterCHEM - COCO">
            <a:extLst>
              <a:ext uri="{FF2B5EF4-FFF2-40B4-BE49-F238E27FC236}">
                <a16:creationId xmlns:a16="http://schemas.microsoft.com/office/drawing/2014/main" id="{288ADB30-BF33-91BD-187C-0BE494DA6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9536" y="21025504"/>
            <a:ext cx="1686703" cy="168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SINTEF logo | SINTEF">
            <a:extLst>
              <a:ext uri="{FF2B5EF4-FFF2-40B4-BE49-F238E27FC236}">
                <a16:creationId xmlns:a16="http://schemas.microsoft.com/office/drawing/2014/main" id="{C3C88213-F46B-ED7D-FB86-A9D974B2F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2834" y="6680380"/>
            <a:ext cx="1140054" cy="1140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4407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FUEL UP">
      <a:dk1>
        <a:srgbClr val="004849"/>
      </a:dk1>
      <a:lt1>
        <a:srgbClr val="FFFFFF"/>
      </a:lt1>
      <a:dk2>
        <a:srgbClr val="004849"/>
      </a:dk2>
      <a:lt2>
        <a:srgbClr val="E7E6E6"/>
      </a:lt2>
      <a:accent1>
        <a:srgbClr val="00C883"/>
      </a:accent1>
      <a:accent2>
        <a:srgbClr val="004849"/>
      </a:accent2>
      <a:accent3>
        <a:srgbClr val="003A4A"/>
      </a:accent3>
      <a:accent4>
        <a:srgbClr val="00C883"/>
      </a:accent4>
      <a:accent5>
        <a:srgbClr val="8DF4C3"/>
      </a:accent5>
      <a:accent6>
        <a:srgbClr val="E8E7EF"/>
      </a:accent6>
      <a:hlink>
        <a:srgbClr val="01C581"/>
      </a:hlink>
      <a:folHlink>
        <a:srgbClr val="004849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Generic document" ma:contentTypeID="0x01010031B82B69D2361148B4D8F7EC15680213080031DB4A42DC72104EA8E379AF9C0C8245" ma:contentTypeVersion="51" ma:contentTypeDescription="Opprett et nytt dokument." ma:contentTypeScope="" ma:versionID="d4e471c8a7d5d7a949fcd474a7c58853">
  <xsd:schema xmlns:xsd="http://www.w3.org/2001/XMLSchema" xmlns:xs="http://www.w3.org/2001/XMLSchema" xmlns:p="http://schemas.microsoft.com/office/2006/metadata/properties" xmlns:ns2="8bbd4995-53b7-43e2-b62f-10947586ac31" xmlns:ns3="7742107b-82d1-4f86-9032-1b7af068d200" xmlns:ns4="9191fad0-16d0-464f-a8a4-9620b284d132" targetNamespace="http://schemas.microsoft.com/office/2006/metadata/properties" ma:root="true" ma:fieldsID="cdb53392611b94ef5dfbd5422046298f" ns2:_="" ns3:_="" ns4:_="">
    <xsd:import namespace="8bbd4995-53b7-43e2-b62f-10947586ac31"/>
    <xsd:import namespace="7742107b-82d1-4f86-9032-1b7af068d200"/>
    <xsd:import namespace="9191fad0-16d0-464f-a8a4-9620b284d132"/>
    <xsd:element name="properties">
      <xsd:complexType>
        <xsd:sequence>
          <xsd:element name="documentManagement">
            <xsd:complexType>
              <xsd:all>
                <xsd:element ref="ns2:CorpSiteSubTitle" minOccurs="0"/>
                <xsd:element ref="ns2:CorpSiteAccess" minOccurs="0"/>
                <xsd:element ref="ns2:CorpSiteClassification" minOccurs="0"/>
                <xsd:element ref="ns2:CorpSiteTags" minOccurs="0"/>
                <xsd:element ref="ns2:CorpSiteReportNumber" minOccurs="0"/>
                <xsd:element ref="ns2:CorpSiteISBN" minOccurs="0"/>
                <xsd:element ref="ns2:CorpSiteMainAuthors" minOccurs="0"/>
                <xsd:element ref="ns2:CorpSiteCoAuthors" minOccurs="0"/>
                <xsd:element ref="ns2:CorpSiteRecipientCompany" minOccurs="0"/>
                <xsd:element ref="ns2:CorpSiteRecipientPerson" minOccurs="0"/>
                <xsd:element ref="ns2:CorpSiteOurRef" minOccurs="0"/>
                <xsd:element ref="ns2:CorpSiteZipAddress" minOccurs="0"/>
                <xsd:element ref="ns2:CorpSiteZipContact" minOccurs="0"/>
                <xsd:element ref="ns2:CorpSiteVATNumber" minOccurs="0"/>
                <xsd:element ref="ns2:CorpSiteInstituteEmail" minOccurs="0"/>
                <xsd:element ref="ns2:CorpDocPageClassificationNbNo" minOccurs="0"/>
                <xsd:element ref="ns2:CorpDocClassificationEnUs" minOccurs="0"/>
                <xsd:element ref="ns2:CorpDocPageClassificationEnUs" minOccurs="0"/>
                <xsd:element ref="ns2:CorpDocClassificationNbNo" minOccurs="0"/>
                <xsd:element ref="ns2:CorpSiteInstituteEnUs" minOccurs="0"/>
                <xsd:element ref="ns2:CorpSiteInstitutePhone" minOccurs="0"/>
                <xsd:element ref="ns2:CorpSiteDocLanguage" minOccurs="0"/>
                <xsd:element ref="ns2:CorpDocInstitute" minOccurs="0"/>
                <xsd:element ref="ns2:CorpDocVersion" minOccurs="0"/>
                <xsd:element ref="ns2:CorpSiteDocumentAuthor" minOccurs="0"/>
                <xsd:element ref="ns2:CorpSiteProjectQA" minOccurs="0"/>
                <xsd:element ref="ns2:CorpSiteProjectOwner" minOccurs="0"/>
                <xsd:element ref="ns2:CorpSiteProjectLeader" minOccurs="0"/>
                <xsd:element ref="ns2:ArchiveStatus" minOccurs="0"/>
                <xsd:element ref="ns2:CorpWorkflowFeedback" minOccurs="0"/>
                <xsd:element ref="ns2:CorpSiteProjectNumber" minOccurs="0"/>
                <xsd:element ref="ns2:CorpSiteProjectNam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  <xsd:element ref="ns3:lcf76f155ced4ddcb4097134ff3c332f" minOccurs="0"/>
                <xsd:element ref="ns4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2:CorpWorkflowApproval" minOccurs="0"/>
                <xsd:element ref="ns3:MediaServiceLocation" minOccurs="0"/>
                <xsd:element ref="ns2:CorpDocument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bd4995-53b7-43e2-b62f-10947586ac31" elementFormDefault="qualified">
    <xsd:import namespace="http://schemas.microsoft.com/office/2006/documentManagement/types"/>
    <xsd:import namespace="http://schemas.microsoft.com/office/infopath/2007/PartnerControls"/>
    <xsd:element name="CorpSiteSubTitle" ma:index="3" nillable="true" ma:displayName="Undertittel" ma:internalName="CorpSiteSubTitle">
      <xsd:simpleType>
        <xsd:restriction base="dms:Text">
          <xsd:maxLength value="255"/>
        </xsd:restriction>
      </xsd:simpleType>
    </xsd:element>
    <xsd:element name="CorpSiteAccess" ma:index="4" nillable="true" ma:displayName="Lesetilgang" ma:default="Kun navngitte medlemmer" ma:format="Dropdown" ma:internalName="CorpSiteAccess">
      <xsd:simpleType>
        <xsd:restriction base="dms:Choice">
          <xsd:enumeration value="Kun navngitte medlemmer"/>
          <xsd:enumeration value="SINTEF"/>
          <xsd:enumeration value="Institutt"/>
          <xsd:enumeration value="Avdeling"/>
          <xsd:maxLength value="255"/>
        </xsd:restriction>
      </xsd:simpleType>
    </xsd:element>
    <xsd:element name="CorpSiteClassification" ma:index="5" nillable="true" ma:displayName="Gradering" ma:default="Åpen" ma:internalName="CorpSiteClassification">
      <xsd:simpleType>
        <xsd:restriction base="dms:Choice">
          <xsd:enumeration value="Åpen"/>
          <xsd:enumeration value="Fortrolig"/>
          <xsd:enumeration value="Strengt fortrolig"/>
          <xsd:maxLength value="255"/>
        </xsd:restriction>
      </xsd:simpleType>
    </xsd:element>
    <xsd:element name="CorpSiteTags" ma:index="6" nillable="true" ma:displayName="Tags" ma:internalName="CorpSiteTags">
      <xsd:simpleType>
        <xsd:restriction base="dms:Text">
          <xsd:maxLength value="255"/>
        </xsd:restriction>
      </xsd:simpleType>
    </xsd:element>
    <xsd:element name="CorpSiteReportNumber" ma:index="7" nillable="true" ma:displayName="Rapport nummer" ma:internalName="CorpSiteReportNumber">
      <xsd:simpleType>
        <xsd:restriction base="dms:Text">
          <xsd:maxLength value="255"/>
        </xsd:restriction>
      </xsd:simpleType>
    </xsd:element>
    <xsd:element name="CorpSiteISBN" ma:index="8" nillable="true" ma:displayName="ISBN" ma:internalName="CorpSiteISBN">
      <xsd:simpleType>
        <xsd:restriction base="dms:Text">
          <xsd:maxLength value="255"/>
        </xsd:restriction>
      </xsd:simpleType>
    </xsd:element>
    <xsd:element name="CorpSiteMainAuthors" ma:index="9" nillable="true" ma:displayName="Hovedforfattere" ma:internalName="CorpSiteMainAuthors">
      <xsd:simpleType>
        <xsd:restriction base="dms:Text">
          <xsd:maxLength value="255"/>
        </xsd:restriction>
      </xsd:simpleType>
    </xsd:element>
    <xsd:element name="CorpSiteCoAuthors" ma:index="10" nillable="true" ma:displayName="Medforfattere" ma:internalName="CorpSiteCoAuthors">
      <xsd:simpleType>
        <xsd:restriction base="dms:Text">
          <xsd:maxLength value="255"/>
        </xsd:restriction>
      </xsd:simpleType>
    </xsd:element>
    <xsd:element name="CorpSiteRecipientCompany" ma:index="11" nillable="true" ma:displayName="Mottakende selskap" ma:internalName="CorpSiteRecipientCompany">
      <xsd:simpleType>
        <xsd:restriction base="dms:Text">
          <xsd:maxLength value="255"/>
        </xsd:restriction>
      </xsd:simpleType>
    </xsd:element>
    <xsd:element name="CorpSiteRecipientPerson" ma:index="12" nillable="true" ma:displayName="Mottakende person" ma:internalName="CorpSiteRecipientPerson">
      <xsd:simpleType>
        <xsd:restriction base="dms:Text">
          <xsd:maxLength value="255"/>
        </xsd:restriction>
      </xsd:simpleType>
    </xsd:element>
    <xsd:element name="CorpSiteOurRef" ma:index="13" nillable="true" ma:displayName="Vår ref" ma:internalName="CorpSiteOurRef">
      <xsd:simpleType>
        <xsd:restriction base="dms:Text">
          <xsd:maxLength value="255"/>
        </xsd:restriction>
      </xsd:simpleType>
    </xsd:element>
    <xsd:element name="CorpSiteZipAddress" ma:index="14" nillable="true" ma:displayName="Adresse" ma:internalName="CorpSiteZipAddress">
      <xsd:simpleType>
        <xsd:restriction base="dms:Note">
          <xsd:maxLength value="255"/>
        </xsd:restriction>
      </xsd:simpleType>
    </xsd:element>
    <xsd:element name="CorpSiteZipContact" ma:index="15" nillable="true" ma:displayName="Kontakt" ma:internalName="CorpSiteZipContact">
      <xsd:simpleType>
        <xsd:restriction base="dms:Note">
          <xsd:maxLength value="255"/>
        </xsd:restriction>
      </xsd:simpleType>
    </xsd:element>
    <xsd:element name="CorpSiteVATNumber" ma:index="16" nillable="true" ma:displayName="Foretaksnummer" ma:internalName="CorpSiteVATNumber">
      <xsd:simpleType>
        <xsd:restriction base="dms:Text">
          <xsd:maxLength value="255"/>
        </xsd:restriction>
      </xsd:simpleType>
    </xsd:element>
    <xsd:element name="CorpSiteInstituteEmail" ma:index="17" nillable="true" ma:displayName="E-post institutt" ma:internalName="CorpSiteInstituteEmail">
      <xsd:simpleType>
        <xsd:restriction base="dms:Text">
          <xsd:maxLength value="255"/>
        </xsd:restriction>
      </xsd:simpleType>
    </xsd:element>
    <xsd:element name="CorpDocPageClassificationNbNo" ma:index="18" nillable="true" ma:displayName="Gradering Denne Siden" ma:default="Åpen" ma:internalName="CorpDocPageClassificationNbNo">
      <xsd:simpleType>
        <xsd:restriction base="dms:Choice">
          <xsd:enumeration value="Åpen"/>
          <xsd:enumeration value="Intern"/>
          <xsd:enumeration value="Fortrolig"/>
          <xsd:enumeration value="Strengt fortrolig"/>
          <xsd:maxLength value="255"/>
        </xsd:restriction>
      </xsd:simpleType>
    </xsd:element>
    <xsd:element name="CorpDocClassificationEnUs" ma:index="19" nillable="true" ma:displayName="Classification" ma:default="Unrestricted" ma:internalName="CorpDocClassificationEnUs">
      <xsd:simpleType>
        <xsd:restriction base="dms:Choice">
          <xsd:enumeration value="Unrestricted"/>
          <xsd:enumeration value="Internal"/>
          <xsd:enumeration value="Restricted"/>
          <xsd:enumeration value="Confidential"/>
          <xsd:maxLength value="255"/>
        </xsd:restriction>
      </xsd:simpleType>
    </xsd:element>
    <xsd:element name="CorpDocPageClassificationEnUs" ma:index="20" nillable="true" ma:displayName="Classification This Page" ma:default="Unrestricted" ma:internalName="CorpDocPageClassificationEnUs">
      <xsd:simpleType>
        <xsd:restriction base="dms:Choice">
          <xsd:enumeration value="Unrestricted"/>
          <xsd:enumeration value="Internal"/>
          <xsd:enumeration value="Restricted"/>
          <xsd:enumeration value="Confidential"/>
          <xsd:maxLength value="255"/>
        </xsd:restriction>
      </xsd:simpleType>
    </xsd:element>
    <xsd:element name="CorpDocClassificationNbNo" ma:index="21" nillable="true" ma:displayName="Gradering" ma:default="Åpen" ma:internalName="CorpDocClassificationNbNo">
      <xsd:simpleType>
        <xsd:restriction base="dms:Choice">
          <xsd:enumeration value="Åpen"/>
          <xsd:enumeration value="Intern"/>
          <xsd:enumeration value="Fortrolig"/>
          <xsd:enumeration value="Strengt fortrolig"/>
          <xsd:maxLength value="255"/>
        </xsd:restriction>
      </xsd:simpleType>
    </xsd:element>
    <xsd:element name="CorpSiteInstituteEnUs" ma:index="22" nillable="true" ma:displayName="InstituteEng" ma:internalName="CorpSiteInstituteEnUs">
      <xsd:simpleType>
        <xsd:restriction base="dms:Text">
          <xsd:maxLength value="255"/>
        </xsd:restriction>
      </xsd:simpleType>
    </xsd:element>
    <xsd:element name="CorpSiteInstitutePhone" ma:index="23" nillable="true" ma:displayName="Institutt telefon" ma:internalName="CorpSiteInstitutePhone">
      <xsd:simpleType>
        <xsd:restriction base="dms:Text">
          <xsd:maxLength value="255"/>
        </xsd:restriction>
      </xsd:simpleType>
    </xsd:element>
    <xsd:element name="CorpSiteDocLanguage" ma:index="24" nillable="true" ma:displayName="Språk" ma:internalName="CorpSiteDocLanguage">
      <xsd:simpleType>
        <xsd:restriction base="dms:Text">
          <xsd:maxLength value="255"/>
        </xsd:restriction>
      </xsd:simpleType>
    </xsd:element>
    <xsd:element name="CorpDocInstitute" ma:index="25" nillable="true" ma:displayName="Institutt" ma:internalName="CorpDocInstitute">
      <xsd:simpleType>
        <xsd:restriction base="dms:Text">
          <xsd:maxLength value="255"/>
        </xsd:restriction>
      </xsd:simpleType>
    </xsd:element>
    <xsd:element name="CorpDocVersion" ma:index="26" nillable="true" ma:displayName="Versjon" ma:internalName="CorpDocVersion">
      <xsd:simpleType>
        <xsd:restriction base="dms:Text">
          <xsd:maxLength value="255"/>
        </xsd:restriction>
      </xsd:simpleType>
    </xsd:element>
    <xsd:element name="CorpSiteDocumentAuthor" ma:index="27" nillable="true" ma:displayName="Hovedforfatter" ma:hidden="true" ma:internalName="CorpSiteDocumentAutho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rpSiteProjectQA" ma:index="32" nillable="true" ma:displayName="Kvalitestsansvarlig" ma:list="UserInfo" ma:SharePointGroup="0" ma:internalName="CorpSiteProjectQA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rpSiteProjectOwner" ma:index="33" nillable="true" ma:displayName="Prosjekteier" ma:list="UserInfo" ma:SharePointGroup="0" ma:internalName="CorpSiteProject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rpSiteProjectLeader" ma:index="34" nillable="true" ma:displayName="Prosjektleder" ma:list="UserInfo" ma:SharePointGroup="0" ma:internalName="CorpSiteProjectLead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eStatus" ma:index="36" nillable="true" ma:displayName="Arkivstatus" ma:internalName="ArchiveStatus">
      <xsd:simpleType>
        <xsd:restriction base="dms:Text">
          <xsd:maxLength value="255"/>
        </xsd:restriction>
      </xsd:simpleType>
    </xsd:element>
    <xsd:element name="CorpWorkflowFeedback" ma:index="37" nillable="true" ma:displayName="Status kvalitetssikring" ma:internalName="CorpWorkflowFeedback">
      <xsd:simpleType>
        <xsd:restriction base="dms:Text">
          <xsd:maxLength value="255"/>
        </xsd:restriction>
      </xsd:simpleType>
    </xsd:element>
    <xsd:element name="CorpSiteProjectNumber" ma:index="39" nillable="true" ma:displayName="Prosjektnummer" ma:default="" ma:internalName="CorpSiteProjectNumber">
      <xsd:simpleType>
        <xsd:restriction base="dms:Text">
          <xsd:maxLength value="255"/>
        </xsd:restriction>
      </xsd:simpleType>
    </xsd:element>
    <xsd:element name="CorpSiteProjectName" ma:index="40" nillable="true" ma:displayName="Prosjektnavn" ma:internalName="CorpSiteProjectName">
      <xsd:simpleType>
        <xsd:restriction base="dms:Text">
          <xsd:maxLength value="255"/>
        </xsd:restriction>
      </xsd:simpleType>
    </xsd:element>
    <xsd:element name="CorpWorkflowApproval" ma:index="55" nillable="true" ma:displayName="Status godkjenning" ma:internalName="CorpWorkflowApproval">
      <xsd:simpleType>
        <xsd:restriction base="dms:Text">
          <xsd:maxLength value="255"/>
        </xsd:restriction>
      </xsd:simpleType>
    </xsd:element>
    <xsd:element name="CorpDocumentDate" ma:index="57" nillable="true" ma:displayName="Dokumentdato" ma:internalName="CorpDocumentDat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42107b-82d1-4f86-9032-1b7af068d2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4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4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4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48" nillable="true" ma:taxonomy="true" ma:internalName="lcf76f155ced4ddcb4097134ff3c332f" ma:taxonomyFieldName="MediaServiceImageTags" ma:displayName="Bildemerkelapper" ma:readOnly="false" ma:fieldId="{5cf76f15-5ced-4ddc-b409-7134ff3c332f}" ma:taxonomyMulti="true" ma:sspId="322a372c-f9c2-4fd8-9939-aea158435b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5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5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5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5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56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91fad0-16d0-464f-a8a4-9620b284d132" elementFormDefault="qualified">
    <xsd:import namespace="http://schemas.microsoft.com/office/2006/documentManagement/types"/>
    <xsd:import namespace="http://schemas.microsoft.com/office/infopath/2007/PartnerControls"/>
    <xsd:element name="SharedWithUsers" ma:index="44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5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49" nillable="true" ma:displayName="Taxonomy Catch All Column" ma:hidden="true" ma:list="{e69d15e7-433b-4998-b9b5-9f076ea1758a}" ma:internalName="TaxCatchAll" ma:showField="CatchAllData" ma:web="9191fad0-16d0-464f-a8a4-9620b284d1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8" ma:displayName="Innholdstype"/>
        <xsd:element ref="dc:title" minOccurs="0" maxOccurs="1" ma:index="1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rpSiteZipContact xmlns="8bbd4995-53b7-43e2-b62f-10947586ac31" xsi:nil="true"/>
    <CorpSiteProjectLeader xmlns="8bbd4995-53b7-43e2-b62f-10947586ac31">
      <UserInfo>
        <DisplayName/>
        <AccountId xsi:nil="true"/>
        <AccountType/>
      </UserInfo>
    </CorpSiteProjectLeader>
    <CorpSiteSubTitle xmlns="8bbd4995-53b7-43e2-b62f-10947586ac31" xsi:nil="true"/>
    <lcf76f155ced4ddcb4097134ff3c332f xmlns="7742107b-82d1-4f86-9032-1b7af068d200">
      <Terms xmlns="http://schemas.microsoft.com/office/infopath/2007/PartnerControls"/>
    </lcf76f155ced4ddcb4097134ff3c332f>
    <CorpSiteTags xmlns="8bbd4995-53b7-43e2-b62f-10947586ac31" xsi:nil="true"/>
    <CorpSiteISBN xmlns="8bbd4995-53b7-43e2-b62f-10947586ac31" xsi:nil="true"/>
    <CorpWorkflowFeedback xmlns="8bbd4995-53b7-43e2-b62f-10947586ac31" xsi:nil="true"/>
    <CorpSiteAccess xmlns="8bbd4995-53b7-43e2-b62f-10947586ac31">Kun navngitte medlemmer</CorpSiteAccess>
    <CorpSiteRecipientPerson xmlns="8bbd4995-53b7-43e2-b62f-10947586ac31" xsi:nil="true"/>
    <CorpSiteProjectNumber xmlns="8bbd4995-53b7-43e2-b62f-10947586ac31" xsi:nil="true"/>
    <CorpSiteProjectName xmlns="8bbd4995-53b7-43e2-b62f-10947586ac31" xsi:nil="true"/>
    <CorpDocInstitute xmlns="8bbd4995-53b7-43e2-b62f-10947586ac31" xsi:nil="true"/>
    <CorpSiteInstitutePhone xmlns="8bbd4995-53b7-43e2-b62f-10947586ac31" xsi:nil="true"/>
    <CorpSiteProjectOwner xmlns="8bbd4995-53b7-43e2-b62f-10947586ac31">
      <UserInfo>
        <DisplayName/>
        <AccountId xsi:nil="true"/>
        <AccountType/>
      </UserInfo>
    </CorpSiteProjectOwner>
    <CorpDocPageClassificationNbNo xmlns="8bbd4995-53b7-43e2-b62f-10947586ac31">Åpen</CorpDocPageClassificationNbNo>
    <CorpDocClassificationEnUs xmlns="8bbd4995-53b7-43e2-b62f-10947586ac31">Unrestricted</CorpDocClassificationEnUs>
    <CorpDocClassificationNbNo xmlns="8bbd4995-53b7-43e2-b62f-10947586ac31">Åpen</CorpDocClassificationNbNo>
    <CorpSiteClassification xmlns="8bbd4995-53b7-43e2-b62f-10947586ac31">Åpen</CorpSiteClassification>
    <CorpSiteInstituteEmail xmlns="8bbd4995-53b7-43e2-b62f-10947586ac31" xsi:nil="true"/>
    <CorpSiteCoAuthors xmlns="8bbd4995-53b7-43e2-b62f-10947586ac31" xsi:nil="true"/>
    <CorpSiteDocumentAuthor xmlns="8bbd4995-53b7-43e2-b62f-10947586ac31">
      <UserInfo>
        <DisplayName/>
        <AccountId xsi:nil="true"/>
        <AccountType/>
      </UserInfo>
    </CorpSiteDocumentAuthor>
    <CorpSiteInstituteEnUs xmlns="8bbd4995-53b7-43e2-b62f-10947586ac31" xsi:nil="true"/>
    <CorpSiteRecipientCompany xmlns="8bbd4995-53b7-43e2-b62f-10947586ac31" xsi:nil="true"/>
    <CorpSiteDocLanguage xmlns="8bbd4995-53b7-43e2-b62f-10947586ac31" xsi:nil="true"/>
    <CorpDocVersion xmlns="8bbd4995-53b7-43e2-b62f-10947586ac31" xsi:nil="true"/>
    <CorpWorkflowApproval xmlns="8bbd4995-53b7-43e2-b62f-10947586ac31" xsi:nil="true"/>
    <ArchiveStatus xmlns="8bbd4995-53b7-43e2-b62f-10947586ac31" xsi:nil="true"/>
    <CorpSiteProjectQA xmlns="8bbd4995-53b7-43e2-b62f-10947586ac31">
      <UserInfo>
        <DisplayName/>
        <AccountId xsi:nil="true"/>
        <AccountType/>
      </UserInfo>
    </CorpSiteProjectQA>
    <CorpSiteZipAddress xmlns="8bbd4995-53b7-43e2-b62f-10947586ac31" xsi:nil="true"/>
    <CorpSiteVATNumber xmlns="8bbd4995-53b7-43e2-b62f-10947586ac31" xsi:nil="true"/>
    <TaxCatchAll xmlns="9191fad0-16d0-464f-a8a4-9620b284d132" xsi:nil="true"/>
    <CorpSiteReportNumber xmlns="8bbd4995-53b7-43e2-b62f-10947586ac31" xsi:nil="true"/>
    <CorpSiteOurRef xmlns="8bbd4995-53b7-43e2-b62f-10947586ac31" xsi:nil="true"/>
    <CorpDocPageClassificationEnUs xmlns="8bbd4995-53b7-43e2-b62f-10947586ac31">Unrestricted</CorpDocPageClassificationEnUs>
    <CorpSiteMainAuthors xmlns="8bbd4995-53b7-43e2-b62f-10947586ac31" xsi:nil="true"/>
    <CorpDocumentDate xmlns="8bbd4995-53b7-43e2-b62f-10947586ac31" xsi:nil="true"/>
  </documentManagement>
</p:properties>
</file>

<file path=customXml/itemProps1.xml><?xml version="1.0" encoding="utf-8"?>
<ds:datastoreItem xmlns:ds="http://schemas.openxmlformats.org/officeDocument/2006/customXml" ds:itemID="{F268602A-7ADB-4860-8B9D-A787E1DF7F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B3E356-A81C-4517-93EB-DFE62B7798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bd4995-53b7-43e2-b62f-10947586ac31"/>
    <ds:schemaRef ds:uri="7742107b-82d1-4f86-9032-1b7af068d200"/>
    <ds:schemaRef ds:uri="9191fad0-16d0-464f-a8a4-9620b284d13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A759473-C67C-42E6-910B-EDE96CF59CAB}">
  <ds:schemaRefs>
    <ds:schemaRef ds:uri="7742107b-82d1-4f86-9032-1b7af068d200"/>
    <ds:schemaRef ds:uri="http://schemas.microsoft.com/office/2006/documentManagement/types"/>
    <ds:schemaRef ds:uri="9191fad0-16d0-464f-a8a4-9620b284d132"/>
    <ds:schemaRef ds:uri="http://purl.org/dc/terms/"/>
    <ds:schemaRef ds:uri="8bbd4995-53b7-43e2-b62f-10947586ac31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1251</TotalTime>
  <Words>746</Words>
  <Application>Microsoft Office PowerPoint</Application>
  <PresentationFormat>Personalizzato</PresentationFormat>
  <Paragraphs>84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Lucida Sans</vt:lpstr>
      <vt:lpstr>Times New Roman</vt:lpstr>
      <vt:lpstr>TwitterChirp</vt:lpstr>
      <vt:lpstr>Wingdings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lpigneri</dc:creator>
  <cp:lastModifiedBy>Chiara Benetti</cp:lastModifiedBy>
  <cp:revision>2</cp:revision>
  <cp:lastPrinted>2018-05-31T07:45:40Z</cp:lastPrinted>
  <dcterms:created xsi:type="dcterms:W3CDTF">2018-05-31T07:17:49Z</dcterms:created>
  <dcterms:modified xsi:type="dcterms:W3CDTF">2026-04-28T13:25:31Z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0x01010031B82B69D2361148B4D8F7EC15680213080031DB4A42DC72104EA8E379AF9C0C8245</vt:lpwstr>
  </property>
  <property fmtid="{D5CDD505-2E9C-101B-9397-08002B2CF9AE}" pid="3" name="MediaServiceImageTags">
    <vt:lpwstr/>
  </property>
</Properties>
</file>